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65"/>
  </p:notesMasterIdLst>
  <p:handoutMasterIdLst>
    <p:handoutMasterId r:id="rId66"/>
  </p:handoutMasterIdLst>
  <p:sldIdLst>
    <p:sldId id="493" r:id="rId2"/>
    <p:sldId id="314" r:id="rId3"/>
    <p:sldId id="315" r:id="rId4"/>
    <p:sldId id="317" r:id="rId5"/>
    <p:sldId id="327" r:id="rId6"/>
    <p:sldId id="494" r:id="rId7"/>
    <p:sldId id="328" r:id="rId8"/>
    <p:sldId id="329" r:id="rId9"/>
    <p:sldId id="495" r:id="rId10"/>
    <p:sldId id="330" r:id="rId11"/>
    <p:sldId id="318" r:id="rId12"/>
    <p:sldId id="331" r:id="rId13"/>
    <p:sldId id="332" r:id="rId14"/>
    <p:sldId id="333" r:id="rId15"/>
    <p:sldId id="334" r:id="rId16"/>
    <p:sldId id="319" r:id="rId17"/>
    <p:sldId id="335" r:id="rId18"/>
    <p:sldId id="496" r:id="rId19"/>
    <p:sldId id="336" r:id="rId20"/>
    <p:sldId id="339" r:id="rId21"/>
    <p:sldId id="338" r:id="rId22"/>
    <p:sldId id="340" r:id="rId23"/>
    <p:sldId id="341" r:id="rId24"/>
    <p:sldId id="342" r:id="rId25"/>
    <p:sldId id="343" r:id="rId26"/>
    <p:sldId id="321" r:id="rId27"/>
    <p:sldId id="354" r:id="rId28"/>
    <p:sldId id="503" r:id="rId29"/>
    <p:sldId id="504" r:id="rId30"/>
    <p:sldId id="502" r:id="rId31"/>
    <p:sldId id="498" r:id="rId32"/>
    <p:sldId id="497" r:id="rId33"/>
    <p:sldId id="322" r:id="rId34"/>
    <p:sldId id="355" r:id="rId35"/>
    <p:sldId id="505" r:id="rId36"/>
    <p:sldId id="506" r:id="rId37"/>
    <p:sldId id="499" r:id="rId38"/>
    <p:sldId id="323" r:id="rId39"/>
    <p:sldId id="356" r:id="rId40"/>
    <p:sldId id="501" r:id="rId41"/>
    <p:sldId id="500" r:id="rId42"/>
    <p:sldId id="324" r:id="rId43"/>
    <p:sldId id="513" r:id="rId44"/>
    <p:sldId id="344" r:id="rId45"/>
    <p:sldId id="507" r:id="rId46"/>
    <p:sldId id="508" r:id="rId47"/>
    <p:sldId id="345" r:id="rId48"/>
    <p:sldId id="325" r:id="rId49"/>
    <p:sldId id="346" r:id="rId50"/>
    <p:sldId id="514" r:id="rId51"/>
    <p:sldId id="326" r:id="rId52"/>
    <p:sldId id="347" r:id="rId53"/>
    <p:sldId id="509" r:id="rId54"/>
    <p:sldId id="348" r:id="rId55"/>
    <p:sldId id="349" r:id="rId56"/>
    <p:sldId id="350" r:id="rId57"/>
    <p:sldId id="515" r:id="rId58"/>
    <p:sldId id="351" r:id="rId59"/>
    <p:sldId id="352" r:id="rId60"/>
    <p:sldId id="510" r:id="rId61"/>
    <p:sldId id="512" r:id="rId62"/>
    <p:sldId id="511" r:id="rId63"/>
    <p:sldId id="353" r:id="rId6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3"/>
            <p14:sldId id="314"/>
            <p14:sldId id="315"/>
            <p14:sldId id="317"/>
            <p14:sldId id="327"/>
            <p14:sldId id="494"/>
            <p14:sldId id="328"/>
            <p14:sldId id="329"/>
            <p14:sldId id="495"/>
            <p14:sldId id="330"/>
            <p14:sldId id="318"/>
            <p14:sldId id="331"/>
            <p14:sldId id="332"/>
            <p14:sldId id="333"/>
            <p14:sldId id="334"/>
            <p14:sldId id="319"/>
            <p14:sldId id="335"/>
            <p14:sldId id="496"/>
            <p14:sldId id="336"/>
            <p14:sldId id="339"/>
            <p14:sldId id="338"/>
            <p14:sldId id="340"/>
            <p14:sldId id="341"/>
            <p14:sldId id="342"/>
            <p14:sldId id="343"/>
            <p14:sldId id="321"/>
            <p14:sldId id="354"/>
            <p14:sldId id="503"/>
            <p14:sldId id="504"/>
            <p14:sldId id="502"/>
            <p14:sldId id="498"/>
            <p14:sldId id="497"/>
            <p14:sldId id="322"/>
            <p14:sldId id="355"/>
            <p14:sldId id="505"/>
            <p14:sldId id="506"/>
            <p14:sldId id="499"/>
            <p14:sldId id="323"/>
            <p14:sldId id="356"/>
            <p14:sldId id="501"/>
            <p14:sldId id="500"/>
            <p14:sldId id="324"/>
            <p14:sldId id="513"/>
            <p14:sldId id="344"/>
            <p14:sldId id="507"/>
            <p14:sldId id="508"/>
            <p14:sldId id="345"/>
            <p14:sldId id="325"/>
            <p14:sldId id="346"/>
            <p14:sldId id="514"/>
            <p14:sldId id="326"/>
            <p14:sldId id="347"/>
            <p14:sldId id="509"/>
            <p14:sldId id="348"/>
            <p14:sldId id="349"/>
            <p14:sldId id="350"/>
            <p14:sldId id="515"/>
            <p14:sldId id="351"/>
            <p14:sldId id="352"/>
            <p14:sldId id="510"/>
            <p14:sldId id="512"/>
            <p14:sldId id="511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41CA9-30B8-4EEC-9460-28B6562CCAD6}" v="579" dt="2020-12-01T16:40:43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 autoAdjust="0"/>
    <p:restoredTop sz="97436" autoAdjust="0"/>
  </p:normalViewPr>
  <p:slideViewPr>
    <p:cSldViewPr snapToGrid="0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4234256878" sldId="2147483667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4234256878" sldId="2147483667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4234256878" sldId="2147483667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4234256878" sldId="2147483667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4234256878" sldId="2147483667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4234256878" sldId="2147483667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71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776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948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Picture 187">
            <a:extLst>
              <a:ext uri="{FF2B5EF4-FFF2-40B4-BE49-F238E27FC236}">
                <a16:creationId xmlns:a16="http://schemas.microsoft.com/office/drawing/2014/main" id="{2A06748F-8207-044A-805B-380DDF18E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54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3103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618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2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4384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983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1960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079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5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dirty="0"/>
              <a:t>Westlake University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9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9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4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96043" y="173240"/>
            <a:ext cx="3071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7E10DD-6247-4CB9-98F7-875A6B621B49}"/>
              </a:ext>
            </a:extLst>
          </p:cNvPr>
          <p:cNvSpPr/>
          <p:nvPr/>
        </p:nvSpPr>
        <p:spPr>
          <a:xfrm>
            <a:off x="1461407" y="4969253"/>
            <a:ext cx="9805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Events with uniform output distributions have the largest entropy.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more uneven the distribution is, the smaller the entropy is.</a:t>
            </a:r>
            <a:endParaRPr lang="zh-CN" altLang="zh-CN" sz="2400" b="1" dirty="0">
              <a:latin typeface="Palatino"/>
            </a:endParaRPr>
          </a:p>
        </p:txBody>
      </p:sp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FD792215-16F9-40CC-B713-7B4B990C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13" y="1147205"/>
            <a:ext cx="6007502" cy="34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216940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87879" y="226900"/>
            <a:ext cx="3477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Occam’s razor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C9EF2AD-558B-4434-91F1-46C02BCC85EB}"/>
              </a:ext>
            </a:extLst>
          </p:cNvPr>
          <p:cNvSpPr/>
          <p:nvPr/>
        </p:nvSpPr>
        <p:spPr>
          <a:xfrm>
            <a:off x="594634" y="1093371"/>
            <a:ext cx="40442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principle attributed to the fourteenth-century English Franciscan friar William of Ockham, which states that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“entities should not be multiplied beyond necessity”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Occam’s razor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shares underlying similarities with the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maximum entropy principle.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2F05C-94B0-C84D-8EF4-2B4F5A75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895350"/>
            <a:ext cx="7264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5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7" y="204921"/>
            <a:ext cx="7545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naive maximum entropy 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52401" y="1165319"/>
                <a:ext cx="12039600" cy="5793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A probabilistic model for a random event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with possible outcomes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𝑎𝑟𝑔𝑚𝑎𝑥𝐻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directly as parameters.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The training objective is to find: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func>
                        </m:e>
                      </m:fun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r>
                  <a:rPr lang="en-US" altLang="zh-CN" sz="2400" dirty="0">
                    <a:latin typeface="Palatino"/>
                  </a:rPr>
                  <a:t>under the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1165319"/>
                <a:ext cx="12039600" cy="5793124"/>
              </a:xfrm>
              <a:prstGeom prst="rect">
                <a:avLst/>
              </a:prstGeom>
              <a:blipFill>
                <a:blip r:embed="rId2"/>
                <a:stretch>
                  <a:fillRect l="-843" t="-13567" b="-240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4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40921" y="278402"/>
            <a:ext cx="7537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naive maximum entropy 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13316" y="1101976"/>
                <a:ext cx="1041523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Taking each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as a separate variable, we use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Lagrange multipliers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to do the optimization.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6" y="1101976"/>
                <a:ext cx="10415239" cy="830997"/>
              </a:xfrm>
              <a:prstGeom prst="rect">
                <a:avLst/>
              </a:prstGeom>
              <a:blipFill>
                <a:blip r:embed="rId2"/>
                <a:stretch>
                  <a:fillRect l="-974" t="-4478" r="-853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51CFAA-ECE9-4259-9E49-1E83B41F8807}"/>
              </a:ext>
            </a:extLst>
          </p:cNvPr>
          <p:cNvSpPr/>
          <p:nvPr/>
        </p:nvSpPr>
        <p:spPr>
          <a:xfrm>
            <a:off x="713678" y="4887769"/>
            <a:ext cx="10169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 mathematic optimization,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method of Lagrange multipliers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is a strategy for finding the local maxima and minima of a function subject to equality constraints.</a:t>
            </a:r>
          </a:p>
        </p:txBody>
      </p:sp>
      <p:pic>
        <p:nvPicPr>
          <p:cNvPr id="7" name="图片 6" descr="穿着西装笔挺的男子黑白照&#10;&#10;描述已自动生成">
            <a:extLst>
              <a:ext uri="{FF2B5EF4-FFF2-40B4-BE49-F238E27FC236}">
                <a16:creationId xmlns:a16="http://schemas.microsoft.com/office/drawing/2014/main" id="{3CADFFCF-67B5-409C-83F5-B2265D59E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40" y="2065029"/>
            <a:ext cx="4086805" cy="27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16430" y="235059"/>
            <a:ext cx="7487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naive maximum entropy model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816430" y="988671"/>
                <a:ext cx="10537370" cy="5532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Lagrangian equation 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i="1" dirty="0"/>
                  <a:t> 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dirty="0"/>
                  <a:t>,</a:t>
                </a:r>
              </a:p>
              <a:p>
                <a:pPr lvl="1"/>
                <a:endParaRPr lang="zh-CN" altLang="zh-CN" sz="2400" dirty="0"/>
              </a:p>
              <a:p>
                <a:pPr lvl="1"/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a Lagrangian multiplier.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necessary condition for optimality in the constrained problem is that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:r>
                  <a:rPr lang="zh-CN" altLang="en-US" sz="2400" dirty="0"/>
                  <a:t>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zh-CN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zh-C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=&gt;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1−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which suggests that</a:t>
                </a:r>
                <a:r>
                  <a:rPr lang="zh-CN" altLang="en-US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conclusion conforms the fact that the uniform distribution contains the most uncertainty.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0" y="988671"/>
                <a:ext cx="10537370" cy="5532284"/>
              </a:xfrm>
              <a:prstGeom prst="rect">
                <a:avLst/>
              </a:prstGeom>
              <a:blipFill>
                <a:blip r:embed="rId2"/>
                <a:stretch>
                  <a:fillRect l="-842" t="-1144" b="-16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4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3604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24593" y="207771"/>
            <a:ext cx="5253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entropy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6479" y="1196008"/>
                <a:ext cx="9454242" cy="3976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a conditional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that the random event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follows a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conditional entropy value: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79" y="1196008"/>
                <a:ext cx="9454242" cy="3976217"/>
              </a:xfrm>
              <a:prstGeom prst="rect">
                <a:avLst/>
              </a:prstGeom>
              <a:blipFill>
                <a:blip r:embed="rId2"/>
                <a:stretch>
                  <a:fillRect l="-1074" t="-955" b="-251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12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24593" y="207771"/>
            <a:ext cx="5253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entropy</a:t>
            </a:r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6479" y="1196008"/>
                <a:ext cx="9454242" cy="4368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a conditional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that the random event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follows a probability distribution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conditional entropy value: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∑_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Intuition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Expectation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79" y="1196008"/>
                <a:ext cx="9454242" cy="4368247"/>
              </a:xfrm>
              <a:prstGeom prst="rect">
                <a:avLst/>
              </a:prstGeom>
              <a:blipFill>
                <a:blip r:embed="rId2"/>
                <a:stretch>
                  <a:fillRect l="-1074" t="-870" b="-1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04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49086" y="300331"/>
            <a:ext cx="7690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model and 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24468" y="1492970"/>
                <a:ext cx="11039708" cy="3067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are to derive a maximum entropy model for feature-based discriminative classification.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data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Feature instances for 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x,y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zh-CN" sz="2400" dirty="0"/>
              </a:p>
              <a:p>
                <a:pPr lvl="1"/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Feature instance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    </a:t>
                </a:r>
                <a:r>
                  <a:rPr lang="en-US" altLang="zh-CN" sz="2400" dirty="0"/>
                  <a:t>(count)</a:t>
                </a:r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8" y="1492970"/>
                <a:ext cx="11039708" cy="3067186"/>
              </a:xfrm>
              <a:prstGeom prst="rect">
                <a:avLst/>
              </a:prstGeom>
              <a:blipFill>
                <a:blip r:embed="rId2"/>
                <a:stretch>
                  <a:fillRect l="-689" t="-2058" b="-32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7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2228857" y="2238788"/>
            <a:ext cx="69894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5</a:t>
            </a:r>
          </a:p>
          <a:p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Information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7" y="251738"/>
            <a:ext cx="4337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85900" y="1499696"/>
                <a:ext cx="8553451" cy="3749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model to build :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y|x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Prior distribution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P(x)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Empirical distribution 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Empirical count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1499696"/>
                <a:ext cx="8553451" cy="3749873"/>
              </a:xfrm>
              <a:prstGeom prst="rect">
                <a:avLst/>
              </a:prstGeom>
              <a:blipFill>
                <a:blip r:embed="rId2"/>
                <a:stretch>
                  <a:fillRect l="-1039" t="-1351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35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98072" y="269986"/>
            <a:ext cx="58026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Modelling 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787090" y="1067375"/>
                <a:ext cx="10617820" cy="2697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Objective function 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Goal : among all distributions that satisfy the constraints, choose the one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that maximizes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𝑎𝑟𝑔𝑚𝑎𝑥𝐻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Constraints: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feature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counts.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90" y="1067375"/>
                <a:ext cx="10617820" cy="2697405"/>
              </a:xfrm>
              <a:prstGeom prst="rect">
                <a:avLst/>
              </a:prstGeom>
              <a:blipFill>
                <a:blip r:embed="rId2"/>
                <a:stretch>
                  <a:fillRect l="-716" t="-2347" b="-42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图示, 形状, 多边形&#10;&#10;描述已自动生成">
            <a:extLst>
              <a:ext uri="{FF2B5EF4-FFF2-40B4-BE49-F238E27FC236}">
                <a16:creationId xmlns:a16="http://schemas.microsoft.com/office/drawing/2014/main" id="{47B97430-5DBF-4BA8-8274-EA10C613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84" y="3684330"/>
            <a:ext cx="5707540" cy="26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61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303852"/>
            <a:ext cx="3453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591016" y="1058434"/>
                <a:ext cx="10762784" cy="3021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conditional entropy to maximize is </a:t>
                </a: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  <a:endParaRPr lang="zh-CN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r>
                              <m:rPr>
                                <m:lit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to represent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P(x)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which is typically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  <a:endPara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resulting in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acc>
                              <m:accPr>
                                <m:chr m:val="̃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which we maximize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6" y="1058434"/>
                <a:ext cx="10762784" cy="3021789"/>
              </a:xfrm>
              <a:prstGeom prst="rect">
                <a:avLst/>
              </a:prstGeom>
              <a:blipFill>
                <a:blip r:embed="rId2"/>
                <a:stretch>
                  <a:fillRect l="-824" b="-280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7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16429" y="263031"/>
            <a:ext cx="40849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750849" y="1053638"/>
                <a:ext cx="10995101" cy="548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Model's feature expectation = observed feature expectation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feature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  <m:e>
                          <m:acc>
                            <m:accPr>
                              <m:chr m:val="̃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typically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empirical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feature</a:t>
                </a:r>
              </a:p>
              <a:p>
                <a:pPr algn="ctr"/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acc>
                          <m:accPr>
                            <m:chr m:val="̃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typically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One additional constraint, as before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49" y="1053638"/>
                <a:ext cx="10995101" cy="5489388"/>
              </a:xfrm>
              <a:prstGeom prst="rect">
                <a:avLst/>
              </a:prstGeom>
              <a:blipFill>
                <a:blip r:embed="rId2"/>
                <a:stretch>
                  <a:fillRect l="-808" t="-924" b="-147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56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24593" y="296134"/>
            <a:ext cx="6841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Lagrangian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94064" y="1688574"/>
                <a:ext cx="8545287" cy="4097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that satisfies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s.t.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Lagrangian equation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00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64" y="1688574"/>
                <a:ext cx="8545287" cy="4097853"/>
              </a:xfrm>
              <a:prstGeom prst="rect">
                <a:avLst/>
              </a:prstGeom>
              <a:blipFill>
                <a:blip r:embed="rId2"/>
                <a:stretch>
                  <a:fillRect l="-1039" t="-22222" b="-26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9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1936" y="220405"/>
            <a:ext cx="7968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leads to 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014761" y="1134030"/>
                <a:ext cx="9861427" cy="5070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necessary condition to the constrained minimum value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-H(Y|X)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zh-CN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sz="2400" dirty="0"/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Solving these equations, we have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This is a log-linear form of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y|x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using the maximum entropy principle, which is the same as a log linear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further 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via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</m:acc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Λ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lim>
                    </m:limLow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/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/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which is the same as MLE.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61" y="1134030"/>
                <a:ext cx="9861427" cy="5070234"/>
              </a:xfrm>
              <a:prstGeom prst="rect">
                <a:avLst/>
              </a:prstGeom>
              <a:blipFill>
                <a:blip r:embed="rId2"/>
                <a:stretch>
                  <a:fillRect l="-771" t="-1250" r="-386" b="-6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0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414776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204078"/>
            <a:ext cx="636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1481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1481881"/>
              </a:xfrm>
              <a:prstGeom prst="rect">
                <a:avLst/>
              </a:prstGeom>
              <a:blipFill>
                <a:blip r:embed="rId2"/>
                <a:stretch>
                  <a:fillRect l="-742" t="-27119" b="-5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1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204078"/>
            <a:ext cx="636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4109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𝑑𝑖𝑓𝑓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4109651"/>
              </a:xfrm>
              <a:prstGeom prst="rect">
                <a:avLst/>
              </a:prstGeom>
              <a:blipFill>
                <a:blip r:embed="rId2"/>
                <a:stretch>
                  <a:fillRect l="-742" t="-9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69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204078"/>
            <a:ext cx="636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5783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𝑑𝑖𝑓𝑓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24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5783250"/>
              </a:xfrm>
              <a:prstGeom prst="rect">
                <a:avLst/>
              </a:prstGeom>
              <a:blipFill>
                <a:blip r:embed="rId2"/>
                <a:stretch>
                  <a:fillRect l="-742" t="-7002" b="-9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4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204078"/>
            <a:ext cx="636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0254" y="938388"/>
                <a:ext cx="10253546" cy="5632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Revisit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risk.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ea typeface="Palatino" pitchFamily="2" charset="77"/>
                    <a:cs typeface="Calibri Light" panose="020F0302020204030204" pitchFamily="34" charset="0"/>
                  </a:rPr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	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𝑑𝑖𝑓𝑓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24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0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dirty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54" y="938388"/>
                <a:ext cx="10253546" cy="5632632"/>
              </a:xfrm>
              <a:prstGeom prst="rect">
                <a:avLst/>
              </a:prstGeom>
              <a:blipFill>
                <a:blip r:embed="rId2"/>
                <a:stretch>
                  <a:fillRect l="-742" t="-7191" b="-12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E12CC-5A7A-EC48-B143-9A017D3EF234}"/>
              </a:ext>
            </a:extLst>
          </p:cNvPr>
          <p:cNvSpPr/>
          <p:nvPr/>
        </p:nvSpPr>
        <p:spPr>
          <a:xfrm>
            <a:off x="8057478" y="5615492"/>
            <a:ext cx="2753957" cy="9555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43985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204078"/>
            <a:ext cx="636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1766" y="1093371"/>
                <a:ext cx="993201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Kullback-Leibler (KL) divergence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 how different two distributions of the same random variable are.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Not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symmetric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---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how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different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according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against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distribution.</a:t>
                </a:r>
              </a:p>
              <a:p>
                <a:r>
                  <a:rPr lang="en-US" altLang="zh-CN" sz="2400" b="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𝐾𝐿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0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𝐾𝐿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766" y="1093371"/>
                <a:ext cx="9932019" cy="4893647"/>
              </a:xfrm>
              <a:prstGeom prst="rect">
                <a:avLst/>
              </a:prstGeom>
              <a:blipFill>
                <a:blip r:embed="rId2"/>
                <a:stretch>
                  <a:fillRect l="-894" t="-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295F3-F4B5-4345-8756-15E0FACA2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84" y="2032439"/>
            <a:ext cx="5715464" cy="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2758" y="204078"/>
            <a:ext cx="6369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KL-divergence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068309" y="1093371"/>
            <a:ext cx="97234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Loss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As the first term is constant, the loss effectively maximizes</a:t>
            </a: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lvl="1"/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which is the exactly log-likelihood of the dataset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D,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namely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MLE.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593E99-EAE5-794C-9BDB-C77E4B4A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76" y="1351482"/>
            <a:ext cx="5564799" cy="1620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FD61E4-EBFE-304A-98BD-EF6F3E82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103" y="3819615"/>
            <a:ext cx="4204898" cy="8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8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3508286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13576" y="941841"/>
            <a:ext cx="105382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second term of KL-divergence is referred to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cross-entropy: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It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also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measures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similarity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between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two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same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random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variable.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9908" y="195914"/>
            <a:ext cx="6312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A3CF6-B7C2-824C-9D10-A3BE8ACF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95" y="1285088"/>
            <a:ext cx="5138925" cy="7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9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13576" y="941841"/>
                <a:ext cx="10538234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second term of KL-divergence is referred to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cross-entropy: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also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similarity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distributions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Intuitively,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number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bits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scheme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Thus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larger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76" y="941841"/>
                <a:ext cx="10538234" cy="4524315"/>
              </a:xfrm>
              <a:prstGeom prst="rect">
                <a:avLst/>
              </a:prstGeom>
              <a:blipFill>
                <a:blip r:embed="rId2"/>
                <a:stretch>
                  <a:fillRect l="-722" t="-14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9908" y="195914"/>
            <a:ext cx="6312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A3CF6-B7C2-824C-9D10-A3BE8ACF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495" y="1285088"/>
            <a:ext cx="5138925" cy="7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6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13576" y="941841"/>
                <a:ext cx="10538234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second term of KL-divergence is referred to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cross-entropy:</a:t>
                </a: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also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similarity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distributions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Intuitively,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means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number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bits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distributed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encoding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scheme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defined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Thus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if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larger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KL-divergence is non-negative because: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 a result, KL-divergence is also called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relative entropy.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76" y="941841"/>
                <a:ext cx="10538234" cy="6001643"/>
              </a:xfrm>
              <a:prstGeom prst="rect">
                <a:avLst/>
              </a:prstGeom>
              <a:blipFill>
                <a:blip r:embed="rId2"/>
                <a:stretch>
                  <a:fillRect l="-722" t="-10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9908" y="195914"/>
            <a:ext cx="6312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A3CF6-B7C2-824C-9D10-A3BE8ACF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495" y="1285088"/>
            <a:ext cx="5138925" cy="788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B4E84A-3A9D-C34B-91C4-45F5D1E7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95" y="5465122"/>
            <a:ext cx="6793349" cy="6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5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9908" y="195914"/>
            <a:ext cx="6312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 entropy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59728" y="975292"/>
                <a:ext cx="8819184" cy="4530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b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 loss: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negative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log-likelihood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loss.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28" y="975292"/>
                <a:ext cx="8819184" cy="4530920"/>
              </a:xfrm>
              <a:prstGeom prst="rect">
                <a:avLst/>
              </a:prstGeom>
              <a:blipFill>
                <a:blip r:embed="rId2"/>
                <a:stretch>
                  <a:fillRect l="-10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BE8D49-8C96-D842-8745-6724A718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148" y="2841041"/>
            <a:ext cx="5763452" cy="8711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C7B43-0BBB-7E42-BFE1-8F6D36015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732"/>
          <a:stretch/>
        </p:blipFill>
        <p:spPr>
          <a:xfrm>
            <a:off x="4090716" y="1216248"/>
            <a:ext cx="3354080" cy="7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1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263695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08264" y="163258"/>
            <a:ext cx="639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00254" y="1460600"/>
            <a:ext cx="97238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Formally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Intuitively,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perplexity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represents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necessary for encoding each outcome. 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732BB7-F0D3-3F4C-8E60-27AB0995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67" y="1673913"/>
            <a:ext cx="4609170" cy="6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271434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08264" y="163258"/>
            <a:ext cx="639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081669" y="1055826"/>
                <a:ext cx="10751210" cy="5638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Cross-entropy can also be used as the power term for calculating perplexity.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useful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evaluation.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						(Model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perplexity)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where</a:t>
                </a: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d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ata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frequency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is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69" y="1055826"/>
                <a:ext cx="10751210" cy="5638916"/>
              </a:xfrm>
              <a:prstGeom prst="rect">
                <a:avLst/>
              </a:prstGeom>
              <a:blipFill>
                <a:blip r:embed="rId2"/>
                <a:stretch>
                  <a:fillRect l="-708" r="-8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B5FE9A-29F0-0E4E-99F0-06A49C06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8" y="2878922"/>
            <a:ext cx="8553452" cy="6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08264" y="163258"/>
            <a:ext cx="639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Evaluating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language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89464" y="1283925"/>
                <a:ext cx="8849888" cy="4290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classification,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accuracy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metric.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language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modeling,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no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single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correct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answer.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sentence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level,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𝑁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77"/>
                                            <a:cs typeface="Calibri Light" panose="020F03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sup>
                    </m:sSup>
                  </m:oMath>
                </a14:m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typically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190</m:t>
                        </m:r>
                      </m:sup>
                    </m:sSup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lvl="1"/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commonly used evaluation metric for language models is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per-word perplexity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typically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10-250.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464" y="1283925"/>
                <a:ext cx="8849888" cy="4290149"/>
              </a:xfrm>
              <a:prstGeom prst="rect">
                <a:avLst/>
              </a:prstGeom>
              <a:blipFill>
                <a:blip r:embed="rId2"/>
                <a:stretch>
                  <a:fillRect l="-1003" t="-1183" r="-716" b="-2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7C93B2-2F35-A346-BBAC-04F7EAC6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57" y="4392143"/>
            <a:ext cx="3005085" cy="7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3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130519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00446" y="257032"/>
            <a:ext cx="9529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Entropy, Cross-Entropy, Mutual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903248" y="1595100"/>
            <a:ext cx="106903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Entropy –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to encode a random variable.</a:t>
            </a:r>
          </a:p>
          <a:p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The number of bits in average when encoding many outcome values.</a:t>
            </a:r>
            <a:b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Optimal encoding scheme.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i="1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Cross-Entropy –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to encode a random variable using a different encoding scheme.</a:t>
            </a:r>
            <a:b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Two distributions concerning the same random variable.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Evaluate model distribution against data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Calibrate model distribution against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Mutual Information – the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expected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number of bits you can save for encoding a random variable if a second random variable is known.</a:t>
            </a:r>
          </a:p>
          <a:p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About two random variables.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23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1937" y="254866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C7AB74-D5F9-3A42-9EF8-F125C3E1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58" y="1362845"/>
            <a:ext cx="7539463" cy="48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80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1937" y="254866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03248" y="1595100"/>
                <a:ext cx="10690303" cy="400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Measures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correlation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two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different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random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variables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i="1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difference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H(Y)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H(Y|X)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called the </a:t>
                </a: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mutual information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denoted as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I(X,Y)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zh-CN" altLang="en-US" sz="2400" b="0" dirty="0">
                    <a:ea typeface="Palatino" pitchFamily="2" charset="77"/>
                    <a:cs typeface="Calibri Light" panose="020F0302020204030204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                 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It measures the number of bits we can save for encoding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if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known.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8" y="1595100"/>
                <a:ext cx="10690303" cy="4007957"/>
              </a:xfrm>
              <a:prstGeom prst="rect">
                <a:avLst/>
              </a:prstGeom>
              <a:blipFill>
                <a:blip r:embed="rId2"/>
                <a:stretch>
                  <a:fillRect l="-831" t="-1262" b="-2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797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1937" y="254866"/>
            <a:ext cx="6303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Mutual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14192" y="1068233"/>
            <a:ext cx="8553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Mutual information is symmetric between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X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and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Y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,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H(X)-H(X|Y)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is equal to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H(Y)-H(Y|X)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066D39-2C68-B549-A0BB-7C188D90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77" y="2460853"/>
            <a:ext cx="8313666" cy="41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20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9907" y="246706"/>
            <a:ext cx="5810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entropy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38315243-72F9-47D1-ABC3-8072D6FD3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5"/>
          <a:stretch/>
        </p:blipFill>
        <p:spPr>
          <a:xfrm>
            <a:off x="1337206" y="1141835"/>
            <a:ext cx="9212788" cy="45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1570916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1743" y="240067"/>
            <a:ext cx="7637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Pointwise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092820" y="1239540"/>
                <a:ext cx="10333463" cy="4452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two random events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their mutual information can be viewed as the expectation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over all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x,</a:t>
                </a:r>
                <a:r>
                  <a:rPr lang="zh-CN" altLang="en-US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each outcome pair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sz="2400" i="1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x,y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called Pointwise Mutual information (PMI) between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20" y="1239540"/>
                <a:ext cx="10333463" cy="4452373"/>
              </a:xfrm>
              <a:prstGeom prst="rect">
                <a:avLst/>
              </a:prstGeom>
              <a:blipFill>
                <a:blip r:embed="rId2"/>
                <a:stretch>
                  <a:fillRect l="-736" t="-14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2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98070" y="243011"/>
            <a:ext cx="5546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What is information?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69570" y="982177"/>
                <a:ext cx="870312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Resolve uncertainty about random events.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 learn the outcome of a random event with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equally possible results,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bits of information is necessary.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70" y="982177"/>
                <a:ext cx="8703129" cy="4893647"/>
              </a:xfrm>
              <a:prstGeom prst="rect">
                <a:avLst/>
              </a:prstGeom>
              <a:blipFill>
                <a:blip r:embed="rId2"/>
                <a:stretch>
                  <a:fillRect l="-1019" t="-1036" b="-1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87F58E8-6537-4985-AD20-1F9B99BCE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8"/>
          <a:stretch/>
        </p:blipFill>
        <p:spPr>
          <a:xfrm>
            <a:off x="1661033" y="1528784"/>
            <a:ext cx="6038095" cy="33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4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501697" y="1753106"/>
                <a:ext cx="10690303" cy="4196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PMI represents the statistical correlation between two values</a:t>
                </a:r>
                <a:b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of a random variable, or two outcomes of a random event.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PMI --- Mutual information</a:t>
                </a:r>
                <a:b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information --- entropy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PMI can be negative!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697" y="1753106"/>
                <a:ext cx="10690303" cy="4196213"/>
              </a:xfrm>
              <a:prstGeom prst="rect">
                <a:avLst/>
              </a:prstGeom>
              <a:blipFill>
                <a:blip r:embed="rId2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88F97-AE1C-3940-94E0-4FC487106D59}"/>
              </a:ext>
            </a:extLst>
          </p:cNvPr>
          <p:cNvSpPr/>
          <p:nvPr/>
        </p:nvSpPr>
        <p:spPr>
          <a:xfrm>
            <a:off x="881743" y="240067"/>
            <a:ext cx="7637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Pointwise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46404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02923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9692" y="1133452"/>
            <a:ext cx="7023398" cy="512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The maximum entropy principle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Information and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</a:t>
            </a:r>
            <a:r>
              <a:rPr lang="pt-BR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naïve maximum entropy model</a:t>
            </a:r>
            <a:endParaRPr lang="en-US" altLang="zh-CN" sz="2000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Maximum entropy model and training data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KL-Divergence, Cross-Entropy and Model Perplexity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KL-divergence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Cross entropy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5.2.3 Model Perplexity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Pointwise mutual information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Using PMI</a:t>
            </a:r>
          </a:p>
        </p:txBody>
      </p:sp>
    </p:spTree>
    <p:extLst>
      <p:ext uri="{BB962C8B-B14F-4D97-AF65-F5344CB8AC3E}">
        <p14:creationId xmlns:p14="http://schemas.microsoft.com/office/powerpoint/2010/main" val="719205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82029" y="1628507"/>
            <a:ext cx="91291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correlation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between</a:t>
            </a:r>
            <a:r>
              <a:rPr lang="zh-CN" altLang="en-US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variables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sentiment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signals.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Neighboring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words.</a:t>
            </a:r>
          </a:p>
          <a:p>
            <a:pPr marL="800100" lvl="1" indent="-342900">
              <a:lnSpc>
                <a:spcPct val="150000"/>
              </a:lnSpc>
              <a:buFont typeface="系统字体常规体"/>
              <a:buChar char="-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labels.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AF1DCD-BA4B-2E48-BB72-EA9D0A22B9E1}"/>
              </a:ext>
            </a:extLst>
          </p:cNvPr>
          <p:cNvSpPr/>
          <p:nvPr/>
        </p:nvSpPr>
        <p:spPr>
          <a:xfrm>
            <a:off x="947057" y="177384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PMI to mine knowledge from texts</a:t>
            </a:r>
          </a:p>
        </p:txBody>
      </p:sp>
    </p:spTree>
    <p:extLst>
      <p:ext uri="{BB962C8B-B14F-4D97-AF65-F5344CB8AC3E}">
        <p14:creationId xmlns:p14="http://schemas.microsoft.com/office/powerpoint/2010/main" val="685234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40922" y="185548"/>
            <a:ext cx="8009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Learning sentiment lexicons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74595" y="1241538"/>
                <a:ext cx="9129132" cy="3518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Sentiment lexicon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contains information about the polarity and strength of sentiment words.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LEX(w)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represents the sentiment polarity, and the absolute value represents the strength.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𝑆𝐸𝑁𝑇𝐼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𝐿𝑒𝑥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𝐿𝑒𝑥</m:t>
                                  </m:r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zh-CN" sz="24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95" y="1241538"/>
                <a:ext cx="9129132" cy="3518399"/>
              </a:xfrm>
              <a:prstGeom prst="rect">
                <a:avLst/>
              </a:prstGeom>
              <a:blipFill>
                <a:blip r:embed="rId2"/>
                <a:stretch>
                  <a:fillRect l="-972" r="-694" b="-12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931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47057" y="177384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Learning sentiment lexicons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89465" y="1425342"/>
                <a:ext cx="9954322" cy="3637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PMI between a word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a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seed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word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𝑠𝑒𝑒𝑑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𝑠𝑒𝑒𝑑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𝑠𝑒𝑒𝑑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𝐿𝐸𝑋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/>
                          <m:t>good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𝑃𝑀𝐼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/>
                          <m:t>bad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Emoticons in social media</a:t>
                </a:r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465" y="1425342"/>
                <a:ext cx="9954322" cy="3637984"/>
              </a:xfrm>
              <a:prstGeom prst="rect">
                <a:avLst/>
              </a:prstGeom>
              <a:blipFill>
                <a:blip r:embed="rId2"/>
                <a:stretch>
                  <a:fillRect l="-1019" t="-1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4BF8956B-8AC2-4378-9C8C-DE3B6B9C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74" y="4775172"/>
            <a:ext cx="4027526" cy="10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1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57250" y="201877"/>
            <a:ext cx="74287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Collocation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29990" y="952338"/>
                <a:ext cx="9381893" cy="5670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Collocation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refers to words that are conventionally used together for certain meaning.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two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a corpus </a:t>
                </a:r>
                <a:r>
                  <a:rPr lang="en-US" altLang="zh-CN" sz="2400" i="1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there association can be calculated using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𝑃𝑀𝐼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90" y="952338"/>
                <a:ext cx="9381893" cy="5670848"/>
              </a:xfrm>
              <a:prstGeom prst="rect">
                <a:avLst/>
              </a:prstGeom>
              <a:blipFill>
                <a:blip r:embed="rId2"/>
                <a:stretch>
                  <a:fillRect l="-811" t="-670" r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5C9829F1-E1CF-4AE7-880A-9A4BFF17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52" y="1919586"/>
            <a:ext cx="5219284" cy="27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58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81744" y="266096"/>
            <a:ext cx="74043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PMI to select 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59727" y="1304752"/>
            <a:ext cx="97610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selection: reduce the size of the feature vector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	important features				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unimportant features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PMI between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is a commonly used metric for feature selection, the higher PMI value, the more likely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is a strong indicator of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图片包含 图形用户界面&#10;&#10;描述已自动生成">
            <a:extLst>
              <a:ext uri="{FF2B5EF4-FFF2-40B4-BE49-F238E27FC236}">
                <a16:creationId xmlns:a16="http://schemas.microsoft.com/office/drawing/2014/main" id="{3820E7C5-7794-4B00-8F28-CC418DB76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2"/>
          <a:stretch/>
        </p:blipFill>
        <p:spPr>
          <a:xfrm>
            <a:off x="1859196" y="2467700"/>
            <a:ext cx="8168808" cy="9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81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82029" y="1628507"/>
            <a:ext cx="91291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Representing a word in vector space</a:t>
            </a:r>
          </a:p>
          <a:p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Useful for measuring semantic correlations</a:t>
            </a:r>
            <a:b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Thus far we have only learned a ``one-hot’’ representation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AF1DCD-BA4B-2E48-BB72-EA9D0A22B9E1}"/>
              </a:ext>
            </a:extLst>
          </p:cNvPr>
          <p:cNvSpPr/>
          <p:nvPr/>
        </p:nvSpPr>
        <p:spPr>
          <a:xfrm>
            <a:off x="947057" y="177384"/>
            <a:ext cx="7854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PMI and vector representations of words</a:t>
            </a:r>
          </a:p>
        </p:txBody>
      </p:sp>
    </p:spTree>
    <p:extLst>
      <p:ext uri="{BB962C8B-B14F-4D97-AF65-F5344CB8AC3E}">
        <p14:creationId xmlns:p14="http://schemas.microsoft.com/office/powerpoint/2010/main" val="3677579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24594" y="241603"/>
            <a:ext cx="8091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PMI and vector representations of words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824594" y="979382"/>
            <a:ext cx="9902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Distributional semantics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: the company of a word (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k-word windows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) tells us much information about its attributes.</a:t>
            </a: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40A293BF-298E-43BD-B99E-DCF6C2B1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10" y="1671740"/>
            <a:ext cx="6901579" cy="324938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12ECD0-9E3F-4D28-872B-340EC2615FE5}"/>
              </a:ext>
            </a:extLst>
          </p:cNvPr>
          <p:cNvSpPr/>
          <p:nvPr/>
        </p:nvSpPr>
        <p:spPr>
          <a:xfrm>
            <a:off x="824594" y="4782483"/>
            <a:ext cx="107222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K-word windows for the word "bank” in</a:t>
            </a:r>
            <a:b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s1 ---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There happened to be a rock sticking out of the water halfway between the bank and the island</a:t>
            </a:r>
            <a:b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s2 --- </a:t>
            </a:r>
            <a:r>
              <a:rPr lang="en-US" altLang="zh-CN" sz="2400" i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checks that have been written but are not included with the bank statement are called outstanding checks</a:t>
            </a:r>
          </a:p>
        </p:txBody>
      </p:sp>
    </p:spTree>
    <p:extLst>
      <p:ext uri="{BB962C8B-B14F-4D97-AF65-F5344CB8AC3E}">
        <p14:creationId xmlns:p14="http://schemas.microsoft.com/office/powerpoint/2010/main" val="3377600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14400" y="217106"/>
            <a:ext cx="7878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37F226-0667-8149-A209-AFB5010C9022}"/>
              </a:ext>
            </a:extLst>
          </p:cNvPr>
          <p:cNvGrpSpPr/>
          <p:nvPr/>
        </p:nvGrpSpPr>
        <p:grpSpPr>
          <a:xfrm>
            <a:off x="914400" y="1960913"/>
            <a:ext cx="10273371" cy="2142184"/>
            <a:chOff x="873512" y="964738"/>
            <a:chExt cx="10273371" cy="214218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403EFC-8F91-4145-8E40-77AA0E71C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349"/>
            <a:stretch/>
          </p:blipFill>
          <p:spPr>
            <a:xfrm>
              <a:off x="873512" y="964738"/>
              <a:ext cx="10232483" cy="1139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1ABBFB4-1A85-784D-8871-E06C690D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95" b="20168"/>
            <a:stretch/>
          </p:blipFill>
          <p:spPr>
            <a:xfrm>
              <a:off x="873512" y="2200507"/>
              <a:ext cx="10232483" cy="73673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722EE83-48B6-074E-B91D-CBE9FADC7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928"/>
            <a:stretch/>
          </p:blipFill>
          <p:spPr>
            <a:xfrm>
              <a:off x="914400" y="2886171"/>
              <a:ext cx="10232483" cy="220751"/>
            </a:xfrm>
            <a:prstGeom prst="rect">
              <a:avLst/>
            </a:prstGeom>
          </p:spPr>
        </p:pic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AB82ECCC-1EDC-4D4F-8DC2-6CA16226A635}"/>
              </a:ext>
            </a:extLst>
          </p:cNvPr>
          <p:cNvSpPr/>
          <p:nvPr/>
        </p:nvSpPr>
        <p:spPr>
          <a:xfrm>
            <a:off x="1280346" y="4715729"/>
            <a:ext cx="882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cat --- 121, dog --- 500, considering vector dot product.</a:t>
            </a:r>
          </a:p>
        </p:txBody>
      </p:sp>
    </p:spTree>
    <p:extLst>
      <p:ext uri="{BB962C8B-B14F-4D97-AF65-F5344CB8AC3E}">
        <p14:creationId xmlns:p14="http://schemas.microsoft.com/office/powerpoint/2010/main" val="105714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98070" y="243011"/>
            <a:ext cx="5546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Information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event.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69570" y="982177"/>
                <a:ext cx="870312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Original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uncertainty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----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remaining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Spade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Ace: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52−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1=</m:t>
                            </m:r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52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Spade: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52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13</m:t>
                        </m:r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=2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sz="2400" dirty="0"/>
                  <a:t>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Ace: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52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13</m:t>
                        </m:r>
                      </m:e>
                    </m:func>
                  </m:oMath>
                </a14:m>
                <a:r>
                  <a:rPr lang="zh-CN" altLang="en-US" sz="2400" dirty="0"/>
                  <a:t>  </a:t>
                </a:r>
                <a:r>
                  <a:rPr lang="en-US" altLang="zh-CN" sz="2400" dirty="0"/>
                  <a:t>bits</a:t>
                </a:r>
                <a:endParaRPr lang="zh-CN" altLang="zh-CN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70" y="982177"/>
                <a:ext cx="8703129" cy="4893647"/>
              </a:xfrm>
              <a:prstGeom prst="rect">
                <a:avLst/>
              </a:prstGeom>
              <a:blipFill>
                <a:blip r:embed="rId2"/>
                <a:stretch>
                  <a:fillRect l="-1019" t="-1036" b="-1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87F58E8-6537-4985-AD20-1F9B99BCE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1" t="12648"/>
          <a:stretch/>
        </p:blipFill>
        <p:spPr>
          <a:xfrm>
            <a:off x="3768043" y="1543653"/>
            <a:ext cx="2480357" cy="28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75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14400" y="217106"/>
            <a:ext cx="7878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PMI and vector representations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494064" y="1490223"/>
                <a:ext cx="8545287" cy="2037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vector representation of a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 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𝑉𝑒𝑐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ba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𝑃𝑀𝐼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endParaRPr lang="zh-CN" altLang="zh-CN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64" y="1490223"/>
                <a:ext cx="8545287" cy="2037866"/>
              </a:xfrm>
              <a:prstGeom prst="rect">
                <a:avLst/>
              </a:prstGeom>
              <a:blipFill>
                <a:blip r:embed="rId2"/>
                <a:stretch>
                  <a:fillRect l="-1039" t="-2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666350-0A32-6D41-A78E-65F99517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68" y="3630142"/>
            <a:ext cx="7338432" cy="17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84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14400" y="217106"/>
            <a:ext cx="7878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03EFC-8F91-4145-8E40-77AA0E71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58" y="1802125"/>
            <a:ext cx="10232483" cy="27349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2C7531-8858-474C-81FA-33ABBB82DFC9}"/>
              </a:ext>
            </a:extLst>
          </p:cNvPr>
          <p:cNvSpPr txBox="1"/>
          <p:nvPr/>
        </p:nvSpPr>
        <p:spPr>
          <a:xfrm>
            <a:off x="1107688" y="4871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PMI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TF-IDF.</a:t>
            </a:r>
          </a:p>
        </p:txBody>
      </p:sp>
    </p:spTree>
    <p:extLst>
      <p:ext uri="{BB962C8B-B14F-4D97-AF65-F5344CB8AC3E}">
        <p14:creationId xmlns:p14="http://schemas.microsoft.com/office/powerpoint/2010/main" val="3408111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14400" y="217106"/>
            <a:ext cx="7878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PMI and vector representations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82029" y="1586867"/>
                <a:ext cx="1033346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𝑃𝑃𝑀𝐼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max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⁡(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𝑃𝑀𝐼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,0)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We use positive PMI (PPMI) to reduce noise and the non-informative.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Using PPMI, non differentiating words will have a small contribution to the distributional word representation.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029" y="1586867"/>
                <a:ext cx="10333463" cy="2677656"/>
              </a:xfrm>
              <a:prstGeom prst="rect">
                <a:avLst/>
              </a:prstGeom>
              <a:blipFill>
                <a:blip r:embed="rId2"/>
                <a:stretch>
                  <a:fillRect l="-860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55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57250" y="305741"/>
            <a:ext cx="478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477736" y="1576719"/>
            <a:ext cx="910317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Entropy and information.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 maximum entropy principle for defining probabilistic models, and its application in deriving log-linear model 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Model perplexity, cross-entropy and KL-divergence for measuring the consistence between model distributions and data distributions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Mutual information and pointwise mutual information (PMI) for natural language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 representations and pointwise </a:t>
            </a:r>
            <a:r>
              <a:rPr lang="en-US" altLang="zh-CN" sz="2400">
                <a:latin typeface="Palatino"/>
                <a:ea typeface="Palatino" pitchFamily="2" charset="77"/>
                <a:cs typeface="Calibri Light" panose="020F0302020204030204" pitchFamily="34" charset="0"/>
              </a:rPr>
              <a:t>mutual information.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17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028701" y="281103"/>
            <a:ext cx="7249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Information for non-uniform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567543" y="4332583"/>
                <a:ext cx="978625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outcomes with higher probabilities contains less information.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a certain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Probability:</a:t>
                </a:r>
                <a:r>
                  <a:rPr lang="en-US" altLang="zh-CN" sz="2400" dirty="0">
                    <a:latin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Information received: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𝑙𝑜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  <a:endParaRPr lang="zh-CN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43" y="4332583"/>
                <a:ext cx="9786257" cy="1569660"/>
              </a:xfrm>
              <a:prstGeom prst="rect">
                <a:avLst/>
              </a:prstGeom>
              <a:blipFill>
                <a:blip r:embed="rId2"/>
                <a:stretch>
                  <a:fillRect l="-777" t="-3226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AE524E-F8DA-4B34-AC9C-855812545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5" y="983301"/>
            <a:ext cx="5684648" cy="3248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F568A36-F14D-D948-A55B-D79F55FFDD1A}"/>
                  </a:ext>
                </a:extLst>
              </p:cNvPr>
              <p:cNvSpPr/>
              <p:nvPr/>
            </p:nvSpPr>
            <p:spPr>
              <a:xfrm>
                <a:off x="6578613" y="1828591"/>
                <a:ext cx="4399156" cy="1951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Red</a:t>
                </a:r>
                <a:r>
                  <a:rPr lang="zh-CN" altLang="en-US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ball:</a:t>
                </a:r>
              </a:p>
              <a:p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𝑟𝑒𝑑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F568A36-F14D-D948-A55B-D79F55FFD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13" y="1828591"/>
                <a:ext cx="4399156" cy="1951175"/>
              </a:xfrm>
              <a:prstGeom prst="rect">
                <a:avLst/>
              </a:prstGeom>
              <a:blipFill>
                <a:blip r:embed="rId4"/>
                <a:stretch>
                  <a:fillRect l="-2011" t="-2597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08265" y="173239"/>
            <a:ext cx="3258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494065" y="1157970"/>
            <a:ext cx="8506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Entropy analyzes information concerning events by considering all possible outcomes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or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random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variables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by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considering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all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possible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values.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346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CFC603-057C-46D6-9C1D-87E385BDC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02" y="2528309"/>
            <a:ext cx="7914177" cy="138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7E10DD-6247-4CB9-98F7-875A6B621B49}"/>
                  </a:ext>
                </a:extLst>
              </p:cNvPr>
              <p:cNvSpPr/>
              <p:nvPr/>
            </p:nvSpPr>
            <p:spPr>
              <a:xfrm>
                <a:off x="1494065" y="3984388"/>
                <a:ext cx="8405113" cy="1956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The entropy of distribution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</m:oMath>
                </a14:m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denotes a probability-weighted average, or the </a:t>
                </a:r>
                <a:r>
                  <a:rPr lang="en-US" altLang="zh-CN" sz="2400" b="1" dirty="0">
                    <a:latin typeface="Palatino"/>
                  </a:rPr>
                  <a:t>mathematical expectation</a:t>
                </a:r>
                <a:endParaRPr lang="zh-CN" altLang="zh-CN" sz="2400" b="1" dirty="0">
                  <a:latin typeface="Palatino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7E10DD-6247-4CB9-98F7-875A6B621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65" y="3984388"/>
                <a:ext cx="8405113" cy="1956561"/>
              </a:xfrm>
              <a:prstGeom prst="rect">
                <a:avLst/>
              </a:prstGeom>
              <a:blipFill>
                <a:blip r:embed="rId3"/>
                <a:stretch>
                  <a:fillRect l="-1056" t="-24359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38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08264" y="173239"/>
            <a:ext cx="7934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Entropy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distribution</a:t>
            </a:r>
            <a:r>
              <a:rPr lang="zh-CN" altLang="en-US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characteristics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494065" y="1157970"/>
            <a:ext cx="8506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Encoding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six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numbers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346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7E10DD-6247-4CB9-98F7-875A6B621B49}"/>
              </a:ext>
            </a:extLst>
          </p:cNvPr>
          <p:cNvSpPr/>
          <p:nvPr/>
        </p:nvSpPr>
        <p:spPr>
          <a:xfrm>
            <a:off x="1893443" y="2019591"/>
            <a:ext cx="840511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Uniform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distribution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bits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001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010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011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110</a:t>
            </a:r>
          </a:p>
          <a:p>
            <a:pPr lvl="1">
              <a:lnSpc>
                <a:spcPct val="150000"/>
              </a:lnSpc>
            </a:pP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90%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case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number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2%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4,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5,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1010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1011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1110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1101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1110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       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0.9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x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1+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0.1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x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4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=1.3</a:t>
            </a:r>
            <a:r>
              <a:rPr lang="zh-CN" altLang="en-US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bits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975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11624</TotalTime>
  <Words>2852</Words>
  <Application>Microsoft Macintosh PowerPoint</Application>
  <PresentationFormat>Widescreen</PresentationFormat>
  <Paragraphs>579</Paragraphs>
  <Slides>63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等线</vt:lpstr>
      <vt:lpstr>系统字体常规体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141</cp:revision>
  <cp:lastPrinted>2021-10-25T00:58:15Z</cp:lastPrinted>
  <dcterms:created xsi:type="dcterms:W3CDTF">2018-10-12T14:21:45Z</dcterms:created>
  <dcterms:modified xsi:type="dcterms:W3CDTF">2021-10-25T02:56:04Z</dcterms:modified>
</cp:coreProperties>
</file>